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notesMasterIdLst>
    <p:notesMasterId r:id="rId18"/>
  </p:notesMasterIdLst>
  <p:sldIdLst>
    <p:sldId id="290" r:id="rId2"/>
    <p:sldId id="291" r:id="rId3"/>
    <p:sldId id="302" r:id="rId4"/>
    <p:sldId id="284" r:id="rId5"/>
    <p:sldId id="287" r:id="rId6"/>
    <p:sldId id="286" r:id="rId7"/>
    <p:sldId id="285" r:id="rId8"/>
    <p:sldId id="288" r:id="rId9"/>
    <p:sldId id="289" r:id="rId10"/>
    <p:sldId id="296" r:id="rId11"/>
    <p:sldId id="292" r:id="rId12"/>
    <p:sldId id="293" r:id="rId13"/>
    <p:sldId id="297" r:id="rId14"/>
    <p:sldId id="298" r:id="rId15"/>
    <p:sldId id="300" r:id="rId16"/>
    <p:sldId id="301" r:id="rId17"/>
  </p:sldIdLst>
  <p:sldSz cx="9144000" cy="6858000" type="screen4x3"/>
  <p:notesSz cx="6858000" cy="9144000"/>
  <p:defaultTextStyle>
    <a:defPPr>
      <a:defRPr lang="cs-CZ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E5"/>
    <a:srgbClr val="FFE1FE"/>
    <a:srgbClr val="FF99FF"/>
    <a:srgbClr val="82B000"/>
    <a:srgbClr val="99CC00"/>
    <a:srgbClr val="FFFFCC"/>
    <a:srgbClr val="DDFFDD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61" autoAdjust="0"/>
    <p:restoredTop sz="94673" autoAdjust="0"/>
  </p:normalViewPr>
  <p:slideViewPr>
    <p:cSldViewPr>
      <p:cViewPr varScale="1">
        <p:scale>
          <a:sx n="114" d="100"/>
          <a:sy n="114" d="100"/>
        </p:scale>
        <p:origin x="189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34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A45EB-32E3-41E6-A36B-2BDF66C9E998}" type="datetimeFigureOut">
              <a:rPr lang="cs-CZ" smtClean="0"/>
              <a:t>26.04.2022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A01F00-5036-478F-9F0E-C5625772B0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45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01F00-5036-478F-9F0E-C5625772B0F1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8876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01F00-5036-478F-9F0E-C5625772B0F1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8876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cs-CZ" altLang="en-US" noProof="0"/>
              <a:t>Klepnutím lze upravit styl předlohy nadpisů.</a:t>
            </a:r>
          </a:p>
        </p:txBody>
      </p:sp>
      <p:sp>
        <p:nvSpPr>
          <p:cNvPr id="2263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cs-CZ" altLang="en-US" noProof="0"/>
              <a:t>Klepnutím lze upravit styl předlohy podnadpisů.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3533EA-AA3B-4107-98A8-45118658F3C9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034701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1397C-2A28-47F1-B3A1-7C7CB3C3E135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484836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284C6-6590-452F-9BAB-0CAB098A4A42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022463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CE82A-E715-4448-A849-9C6F32B4F3C3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011575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1E576-A97A-4463-87E9-53A357B52EB1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518520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7B65E-6B58-4182-9B92-44DD4A0AECA0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374007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357F9-0740-4D1C-B0F8-2EC88654AA28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262629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54576-66D6-4DCB-AB90-4BE08F5E9F3C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50239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58D84-24A3-4FE7-97B0-99A71CB63879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195201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24524-E02A-45C5-A865-0274DF944321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634784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A4816-F8D2-4F63-9E65-D18D74DF92CD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89588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 předlohy nadpisů.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2252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smtClean="0">
                <a:cs typeface="+mn-cs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2252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cs typeface="+mn-cs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2252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cs typeface="+mn-cs"/>
              </a:defRPr>
            </a:lvl1pPr>
          </a:lstStyle>
          <a:p>
            <a:pPr>
              <a:defRPr/>
            </a:pPr>
            <a:fld id="{BEF95929-417C-4A53-8D5A-E0C0683DC39C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cs typeface="+mn-cs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77" y="2887380"/>
            <a:ext cx="6723519" cy="3781980"/>
          </a:xfrm>
          <a:prstGeom prst="rect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1196752"/>
            <a:ext cx="6624736" cy="1512168"/>
          </a:xfrm>
        </p:spPr>
        <p:txBody>
          <a:bodyPr/>
          <a:lstStyle/>
          <a:p>
            <a:pPr eaLnBrk="1" hangingPunct="1">
              <a:lnSpc>
                <a:spcPct val="110000"/>
              </a:lnSpc>
              <a:defRPr/>
            </a:pPr>
            <a:r>
              <a:rPr lang="cs-CZ" altLang="cs-CZ" sz="4400" dirty="0"/>
              <a:t>Další astronomické</a:t>
            </a:r>
            <a:br>
              <a:rPr lang="en-US" altLang="cs-CZ" sz="4400" dirty="0"/>
            </a:br>
            <a:r>
              <a:rPr lang="cs-CZ" altLang="cs-CZ" sz="4400" dirty="0"/>
              <a:t>záludnosti</a:t>
            </a:r>
            <a:endParaRPr lang="en-US" altLang="cs-CZ" sz="44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3608" y="4778370"/>
            <a:ext cx="5976664" cy="153095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8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Zdeněk Mikulášek</a:t>
            </a:r>
            <a:r>
              <a:rPr lang="cs-CZ" altLang="cs-CZ" sz="24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</a:p>
          <a:p>
            <a:pPr eaLnBrk="1" hangingPunct="1">
              <a:defRPr/>
            </a:pPr>
            <a:endParaRPr lang="cs-CZ" altLang="cs-CZ" sz="9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120000"/>
              </a:lnSpc>
              <a:spcBef>
                <a:spcPct val="10000"/>
              </a:spcBef>
              <a:defRPr/>
            </a:pPr>
            <a:endParaRPr lang="cs-CZ" altLang="cs-CZ" sz="8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120000"/>
              </a:lnSpc>
              <a:spcBef>
                <a:spcPct val="10000"/>
              </a:spcBef>
              <a:defRPr/>
            </a:pPr>
            <a:r>
              <a:rPr lang="cs-CZ" altLang="cs-CZ" sz="18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Ústav teoretické fyziky a astrofyziky Přírodovědecká fakulta </a:t>
            </a:r>
            <a:r>
              <a:rPr lang="cs-CZ" altLang="cs-CZ" sz="1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Masarykovy univerzity, Brno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b="1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459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visibl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624" y="2511709"/>
            <a:ext cx="6768752" cy="4085642"/>
          </a:xfrm>
          <a:prstGeom prst="rect">
            <a:avLst/>
          </a:prstGeom>
          <a:noFill/>
          <a:ln w="88900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7400106" cy="647799"/>
          </a:xfrm>
        </p:spPr>
        <p:txBody>
          <a:bodyPr/>
          <a:lstStyle/>
          <a:p>
            <a:r>
              <a:rPr lang="cs-CZ" altLang="cs-CZ" sz="3200" dirty="0">
                <a:solidFill>
                  <a:schemeClr val="accent6">
                    <a:lumMod val="50000"/>
                  </a:schemeClr>
                </a:solidFill>
              </a:rPr>
              <a:t>Hnědí trpaslíci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84784"/>
            <a:ext cx="7992888" cy="5112567"/>
          </a:xfrm>
          <a:solidFill>
            <a:srgbClr val="FFC000">
              <a:alpha val="0"/>
            </a:srgbClr>
          </a:solidFill>
        </p:spPr>
        <p:txBody>
          <a:bodyPr/>
          <a:lstStyle/>
          <a:p>
            <a:pPr marL="0" indent="0">
              <a:lnSpc>
                <a:spcPct val="114000"/>
              </a:lnSpc>
              <a:spcBef>
                <a:spcPts val="1500"/>
              </a:spcBef>
              <a:buNone/>
            </a:pPr>
            <a:r>
              <a:rPr lang="cs-CZ" sz="1800" dirty="0">
                <a:solidFill>
                  <a:schemeClr val="accent1">
                    <a:lumMod val="50000"/>
                  </a:schemeClr>
                </a:solidFill>
              </a:rPr>
              <a:t>Hvězdy o hmotnosti 30 až 80 jupiterů. Nejdříve jen hypotetické    objekty velikost Saturnu, tvořené elektronově degenerovaným plynem (podobně jako bílí trpaslíci), převážně ale vodíkem.</a:t>
            </a:r>
          </a:p>
          <a:p>
            <a:pPr>
              <a:lnSpc>
                <a:spcPct val="114000"/>
              </a:lnSpc>
              <a:spcBef>
                <a:spcPts val="1500"/>
              </a:spcBef>
            </a:pPr>
            <a:r>
              <a:rPr lang="cs-CZ" sz="1800" dirty="0">
                <a:solidFill>
                  <a:schemeClr val="accent1">
                    <a:lumMod val="75000"/>
                  </a:schemeClr>
                </a:solidFill>
              </a:rPr>
              <a:t>V HT se zažehly jen reakce </a:t>
            </a:r>
            <a:r>
              <a:rPr lang="cs-CZ" sz="1800" dirty="0" err="1">
                <a:solidFill>
                  <a:schemeClr val="accent1">
                    <a:lumMod val="75000"/>
                  </a:schemeClr>
                </a:solidFill>
              </a:rPr>
              <a:t>Li</a:t>
            </a:r>
            <a:r>
              <a:rPr lang="cs-CZ" sz="1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cs-CZ" sz="1800" dirty="0" err="1">
                <a:solidFill>
                  <a:schemeClr val="accent1">
                    <a:lumMod val="75000"/>
                  </a:schemeClr>
                </a:solidFill>
              </a:rPr>
              <a:t>Be</a:t>
            </a:r>
            <a:r>
              <a:rPr lang="cs-CZ" sz="1800" dirty="0">
                <a:solidFill>
                  <a:schemeClr val="accent1">
                    <a:lumMod val="75000"/>
                  </a:schemeClr>
                </a:solidFill>
              </a:rPr>
              <a:t>, D, k zapálení vodíku už nedošlo.</a:t>
            </a:r>
          </a:p>
          <a:p>
            <a:pPr>
              <a:lnSpc>
                <a:spcPct val="114000"/>
              </a:lnSpc>
              <a:spcBef>
                <a:spcPts val="1500"/>
              </a:spcBef>
            </a:pPr>
            <a:r>
              <a:rPr lang="cs-CZ" sz="1800" dirty="0">
                <a:solidFill>
                  <a:schemeClr val="bg2">
                    <a:lumMod val="25000"/>
                  </a:schemeClr>
                </a:solidFill>
              </a:rPr>
              <a:t>Hnědí trpaslíci odcházejí do předčasného (skrovného) starobního důchodu. Svítí málo, takřka se nedají najít.</a:t>
            </a:r>
          </a:p>
          <a:p>
            <a:pPr>
              <a:lnSpc>
                <a:spcPct val="114000"/>
              </a:lnSpc>
              <a:spcBef>
                <a:spcPts val="1500"/>
              </a:spcBef>
            </a:pPr>
            <a:r>
              <a:rPr lang="cs-CZ" sz="1800" dirty="0">
                <a:solidFill>
                  <a:schemeClr val="accent3">
                    <a:lumMod val="50000"/>
                  </a:schemeClr>
                </a:solidFill>
              </a:rPr>
              <a:t>Obrat – správná nálepka místo IR trpaslíka </a:t>
            </a:r>
            <a:r>
              <a:rPr lang="cs-CZ" sz="1800" b="1" dirty="0">
                <a:solidFill>
                  <a:schemeClr val="accent3">
                    <a:lumMod val="50000"/>
                  </a:schemeClr>
                </a:solidFill>
              </a:rPr>
              <a:t>trpaslík hnědý</a:t>
            </a:r>
            <a:r>
              <a:rPr lang="cs-CZ" sz="1800" dirty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  <a:p>
            <a:pPr marL="0" indent="0">
              <a:lnSpc>
                <a:spcPct val="114000"/>
              </a:lnSpc>
              <a:spcBef>
                <a:spcPts val="1500"/>
              </a:spcBef>
              <a:buNone/>
            </a:pPr>
            <a:r>
              <a:rPr lang="cs-CZ" sz="1800" dirty="0">
                <a:solidFill>
                  <a:srgbClr val="663300"/>
                </a:solidFill>
              </a:rPr>
              <a:t>Do 1995 je nikdo nenacházel, pak to uměli všichni… Nyní několik set.</a:t>
            </a:r>
          </a:p>
          <a:p>
            <a:pPr>
              <a:lnSpc>
                <a:spcPct val="114000"/>
              </a:lnSpc>
              <a:spcBef>
                <a:spcPts val="1500"/>
              </a:spcBef>
            </a:pPr>
            <a:r>
              <a:rPr lang="cs-CZ" sz="1800" dirty="0">
                <a:solidFill>
                  <a:srgbClr val="663300"/>
                </a:solidFill>
              </a:rPr>
              <a:t>Povrchová teplota jednotky tisíc stupňů. V optickém oboru skoro nezáří, lze je najít v IR, ale i v krátkovlnné oblasti – rentgen.</a:t>
            </a:r>
          </a:p>
          <a:p>
            <a:pPr marL="0" indent="0">
              <a:lnSpc>
                <a:spcPct val="114000"/>
              </a:lnSpc>
              <a:spcBef>
                <a:spcPts val="1500"/>
              </a:spcBef>
              <a:buNone/>
            </a:pPr>
            <a:r>
              <a:rPr lang="cs-CZ" sz="1800" b="1" dirty="0">
                <a:solidFill>
                  <a:schemeClr val="accent5">
                    <a:lumMod val="75000"/>
                  </a:schemeClr>
                </a:solidFill>
              </a:rPr>
              <a:t>Jsou to nejdivočejší známé hvězdy – hvězdná aktivita převyšuje vše: ohnivé smrště a lijáky s kapičkami roztaveného železa.</a:t>
            </a:r>
          </a:p>
        </p:txBody>
      </p:sp>
      <p:pic>
        <p:nvPicPr>
          <p:cNvPr id="4" name="Picture 4" descr="hnědý_trp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3625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40767"/>
            <a:ext cx="4623374" cy="5184575"/>
          </a:xfrm>
          <a:prstGeom prst="rect">
            <a:avLst/>
          </a:prstGeom>
          <a:noFill/>
          <a:ln w="1016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20000"/>
            <a:lumOff val="80000"/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332929"/>
            <a:ext cx="7543800" cy="647799"/>
          </a:xfrm>
        </p:spPr>
        <p:txBody>
          <a:bodyPr/>
          <a:lstStyle/>
          <a:p>
            <a:r>
              <a:rPr lang="cs-CZ" altLang="cs-CZ" sz="3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 lžičkou by mohl být hnědý trpaslík!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196752"/>
            <a:ext cx="7632848" cy="5400898"/>
          </a:xfrm>
          <a:solidFill>
            <a:srgbClr val="FFC000">
              <a:alpha val="0"/>
            </a:srgbClr>
          </a:solidFill>
        </p:spPr>
        <p:txBody>
          <a:bodyPr/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cs-CZ" altLang="cs-CZ" sz="1800" dirty="0">
                <a:solidFill>
                  <a:schemeClr val="accent1">
                    <a:lumMod val="75000"/>
                  </a:schemeClr>
                </a:solidFill>
              </a:rPr>
              <a:t>Slunce se už 4,5 </a:t>
            </a:r>
            <a:r>
              <a:rPr lang="cs-CZ" altLang="cs-CZ" sz="1800" dirty="0" err="1">
                <a:solidFill>
                  <a:schemeClr val="accent1">
                    <a:lumMod val="75000"/>
                  </a:schemeClr>
                </a:solidFill>
              </a:rPr>
              <a:t>mld</a:t>
            </a:r>
            <a:r>
              <a:rPr lang="cs-CZ" altLang="cs-CZ" sz="1800" dirty="0">
                <a:solidFill>
                  <a:schemeClr val="accent1">
                    <a:lumMod val="75000"/>
                  </a:schemeClr>
                </a:solidFill>
              </a:rPr>
              <a:t> let stále zjasňuje, jeho výkon narostl o polovinu. Trend se bude stále zrychlovat – za  pár set miliónu let výkon </a:t>
            </a:r>
            <a:r>
              <a:rPr lang="cs-CZ" altLang="cs-CZ" sz="18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hvězdy </a:t>
            </a:r>
            <a:r>
              <a:rPr lang="cs-CZ" altLang="cs-CZ" sz="1800" dirty="0">
                <a:solidFill>
                  <a:schemeClr val="accent1">
                    <a:lumMod val="75000"/>
                  </a:schemeClr>
                </a:solidFill>
              </a:rPr>
              <a:t>vzroste na dvojnásobek!!!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cs-CZ" altLang="cs-CZ" sz="1800" dirty="0">
                <a:solidFill>
                  <a:schemeClr val="accent1">
                    <a:lumMod val="50000"/>
                  </a:schemeClr>
                </a:solidFill>
              </a:rPr>
              <a:t>Na Zemi se ale udržovala stálá teplota – mohl za to neustálý pokles skleníkového efektu – pokles obsahu víceatomových molekul CO</a:t>
            </a:r>
            <a:r>
              <a:rPr lang="cs-CZ" altLang="cs-CZ" sz="1800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cs-CZ" altLang="cs-CZ" sz="1800" dirty="0">
                <a:solidFill>
                  <a:schemeClr val="accent1">
                    <a:lumMod val="50000"/>
                  </a:schemeClr>
                </a:solidFill>
              </a:rPr>
              <a:t> aj.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cs-CZ" altLang="cs-CZ" sz="1800" dirty="0">
                <a:solidFill>
                  <a:schemeClr val="accent1">
                    <a:lumMod val="50000"/>
                  </a:schemeClr>
                </a:solidFill>
              </a:rPr>
              <a:t>V současnosti však v</a:t>
            </a:r>
            <a:r>
              <a:rPr lang="en-US" altLang="cs-CZ" sz="1800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 </a:t>
            </a:r>
            <a:r>
              <a:rPr lang="cs-CZ" altLang="cs-CZ" sz="1800" dirty="0">
                <a:solidFill>
                  <a:schemeClr val="accent1">
                    <a:lumMod val="50000"/>
                  </a:schemeClr>
                </a:solidFill>
              </a:rPr>
              <a:t>důsledku lidské činnosti skleníkový efekt tragicky rychle vzrůstá.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cs-CZ" altLang="cs-CZ" sz="18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Během </a:t>
            </a:r>
            <a:r>
              <a:rPr lang="cs-CZ" altLang="cs-CZ" sz="1800" b="1" dirty="0">
                <a:solidFill>
                  <a:schemeClr val="accent6">
                    <a:lumMod val="50000"/>
                  </a:schemeClr>
                </a:solidFill>
              </a:rPr>
              <a:t>sto miliónu </a:t>
            </a:r>
            <a:r>
              <a:rPr lang="cs-CZ" altLang="cs-CZ" sz="18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let se Země stane vyprahlou a naprosto neobyvatelnou planetou! </a:t>
            </a:r>
          </a:p>
          <a:p>
            <a:pPr>
              <a:lnSpc>
                <a:spcPct val="11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cs-CZ" altLang="cs-CZ" sz="2000" b="1" dirty="0">
                <a:solidFill>
                  <a:schemeClr val="accent5">
                    <a:lumMod val="50000"/>
                  </a:schemeClr>
                </a:solidFill>
              </a:rPr>
              <a:t>Lze tento vývoj zvrátit?</a:t>
            </a:r>
            <a:r>
              <a:rPr lang="cs-CZ" altLang="cs-CZ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cs-CZ" altLang="cs-CZ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cs-CZ" altLang="cs-CZ" sz="1800" dirty="0">
                <a:solidFill>
                  <a:schemeClr val="accent1">
                    <a:lumMod val="75000"/>
                  </a:schemeClr>
                </a:solidFill>
              </a:rPr>
              <a:t>Potlačením skleníkového efektu – to je snad v silách lidstva.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cs-CZ" altLang="cs-CZ" sz="1800" dirty="0">
                <a:solidFill>
                  <a:schemeClr val="accent1">
                    <a:lumMod val="75000"/>
                  </a:schemeClr>
                </a:solidFill>
              </a:rPr>
              <a:t>U Slunce – použitím „kosmické lžičky“, třeba zamíchat vnitřkem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cs-CZ" altLang="cs-CZ" sz="1800" b="1" dirty="0">
                <a:solidFill>
                  <a:schemeClr val="accent6">
                    <a:lumMod val="50000"/>
                  </a:schemeClr>
                </a:solidFill>
              </a:rPr>
              <a:t>Vhodně nasměrovaná srážka Slunce s hnědým trpaslíkem → omlazení Slunce na dalších několik miliard let.</a:t>
            </a:r>
          </a:p>
        </p:txBody>
      </p:sp>
    </p:spTree>
    <p:extLst>
      <p:ext uri="{BB962C8B-B14F-4D97-AF65-F5344CB8AC3E}">
        <p14:creationId xmlns:p14="http://schemas.microsoft.com/office/powerpoint/2010/main" val="173343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8" dur="indefinite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41" dur="indefinite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44" dur="indefinite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47" dur="indefinite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50" dur="indefinite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53" dur="indefinite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srážkaSWD"/>
          <p:cNvPicPr>
            <a:picLocks noChangeAspect="1" noChangeArrowheads="1"/>
          </p:cNvPicPr>
          <p:nvPr/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0"/>
            <a:ext cx="7920038" cy="692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36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m38"/>
          <p:cNvPicPr>
            <a:picLocks noChangeAspect="1" noChangeArrowheads="1"/>
          </p:cNvPicPr>
          <p:nvPr/>
        </p:nvPicPr>
        <p:blipFill>
          <a:blip r:embed="rId2">
            <a:lum bright="-42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805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875" name="Text Box 3"/>
          <p:cNvSpPr txBox="1">
            <a:spLocks noChangeArrowheads="1"/>
          </p:cNvSpPr>
          <p:nvPr/>
        </p:nvSpPr>
        <p:spPr bwMode="auto">
          <a:xfrm>
            <a:off x="305593" y="1700808"/>
            <a:ext cx="8569325" cy="2474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20000"/>
              </a:spcBef>
              <a:buFont typeface="Wingdings" pitchFamily="2" charset="2"/>
              <a:buNone/>
            </a:pPr>
            <a:endParaRPr lang="cs-CZ" altLang="cs-CZ" sz="3600" dirty="0"/>
          </a:p>
          <a:p>
            <a:pPr eaLnBrk="1" hangingPunct="1">
              <a:lnSpc>
                <a:spcPct val="11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cs-CZ" altLang="cs-CZ" sz="4800" b="1" dirty="0">
                <a:solidFill>
                  <a:srgbClr val="FEF0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Kdy vlastně astronomové spí?</a:t>
            </a:r>
            <a:endParaRPr lang="cs-CZ" altLang="cs-CZ" sz="4800" dirty="0">
              <a:solidFill>
                <a:srgbClr val="FEF0F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36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403" y="2780928"/>
            <a:ext cx="3206997" cy="384647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68" y="2780928"/>
            <a:ext cx="3596800" cy="388843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930498"/>
          </a:xfrm>
        </p:spPr>
        <p:txBody>
          <a:bodyPr/>
          <a:lstStyle/>
          <a:p>
            <a:r>
              <a:rPr lang="cs-CZ" sz="3200" dirty="0"/>
              <a:t>Astronom jako hvězdný ponocný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/>
          <a:lstStyle/>
          <a:p>
            <a:pPr marL="0" indent="0">
              <a:lnSpc>
                <a:spcPct val="111000"/>
              </a:lnSpc>
              <a:buNone/>
            </a:pPr>
            <a:r>
              <a:rPr lang="cs-CZ" sz="1800" dirty="0">
                <a:solidFill>
                  <a:schemeClr val="accent1">
                    <a:lumMod val="50000"/>
                  </a:schemeClr>
                </a:solidFill>
              </a:rPr>
              <a:t>Astronom ve dne spí. Ožívá až za soumraku, kdy spěchá ke svému dalekohledu, s nímž hlídá oblohu, jestli se na ní nic neděje. Při rozbřesku     pak spěchá na kutě. </a:t>
            </a:r>
          </a:p>
          <a:p>
            <a:pPr marL="0" indent="0">
              <a:lnSpc>
                <a:spcPct val="111000"/>
              </a:lnSpc>
              <a:buNone/>
            </a:pPr>
            <a:r>
              <a:rPr lang="cs-CZ" sz="1800" dirty="0">
                <a:solidFill>
                  <a:schemeClr val="accent1">
                    <a:lumMod val="50000"/>
                  </a:schemeClr>
                </a:solidFill>
              </a:rPr>
              <a:t>Zůstává otázka, co vlastně dělá, když je zataženo?</a:t>
            </a:r>
          </a:p>
          <a:p>
            <a:pPr>
              <a:lnSpc>
                <a:spcPct val="111000"/>
              </a:lnSpc>
            </a:pPr>
            <a:r>
              <a:rPr lang="cs-CZ" sz="1800" dirty="0">
                <a:solidFill>
                  <a:schemeClr val="accent6">
                    <a:lumMod val="50000"/>
                  </a:schemeClr>
                </a:solidFill>
              </a:rPr>
              <a:t>Romantická představa – pravdivá, ale jen v době, kdy lidské oko bylo jediným detektorem slabého světla hvězd</a:t>
            </a:r>
          </a:p>
          <a:p>
            <a:pPr>
              <a:lnSpc>
                <a:spcPct val="111000"/>
              </a:lnSpc>
            </a:pPr>
            <a:r>
              <a:rPr lang="cs-CZ" sz="1800" dirty="0">
                <a:solidFill>
                  <a:schemeClr val="accent6">
                    <a:lumMod val="50000"/>
                  </a:schemeClr>
                </a:solidFill>
              </a:rPr>
              <a:t>1839 </a:t>
            </a:r>
            <a:r>
              <a:rPr lang="cs-CZ" sz="1800" dirty="0" err="1">
                <a:solidFill>
                  <a:schemeClr val="accent6">
                    <a:lumMod val="50000"/>
                  </a:schemeClr>
                </a:solidFill>
              </a:rPr>
              <a:t>Daguerre</a:t>
            </a:r>
            <a:r>
              <a:rPr lang="cs-CZ" sz="1800" dirty="0">
                <a:solidFill>
                  <a:schemeClr val="accent6">
                    <a:lumMod val="50000"/>
                  </a:schemeClr>
                </a:solidFill>
              </a:rPr>
              <a:t> – první fotografická deska. J. W. </a:t>
            </a:r>
            <a:r>
              <a:rPr lang="cs-CZ" sz="1800" dirty="0" err="1">
                <a:solidFill>
                  <a:schemeClr val="accent6">
                    <a:lumMod val="50000"/>
                  </a:schemeClr>
                </a:solidFill>
              </a:rPr>
              <a:t>Draper</a:t>
            </a:r>
            <a:r>
              <a:rPr lang="cs-CZ" sz="1800" dirty="0">
                <a:solidFill>
                  <a:schemeClr val="accent6">
                    <a:lumMod val="50000"/>
                  </a:schemeClr>
                </a:solidFill>
              </a:rPr>
              <a:t> – první </a:t>
            </a:r>
            <a:r>
              <a:rPr lang="cs-CZ" sz="1800" dirty="0" err="1">
                <a:solidFill>
                  <a:schemeClr val="accent6">
                    <a:lumMod val="50000"/>
                  </a:schemeClr>
                </a:solidFill>
              </a:rPr>
              <a:t>daguerotypie</a:t>
            </a:r>
            <a:r>
              <a:rPr lang="cs-CZ" sz="1800" dirty="0">
                <a:solidFill>
                  <a:schemeClr val="accent6">
                    <a:lumMod val="50000"/>
                  </a:schemeClr>
                </a:solidFill>
              </a:rPr>
              <a:t> Měsíce. 1857 – G. P. Bond: </a:t>
            </a:r>
            <a:r>
              <a:rPr lang="cs-CZ" sz="1800" dirty="0" err="1">
                <a:solidFill>
                  <a:schemeClr val="accent6">
                    <a:lumMod val="50000"/>
                  </a:schemeClr>
                </a:solidFill>
              </a:rPr>
              <a:t>Alkor</a:t>
            </a:r>
            <a:r>
              <a:rPr lang="cs-CZ" sz="1800" dirty="0">
                <a:solidFill>
                  <a:schemeClr val="accent6">
                    <a:lumMod val="50000"/>
                  </a:schemeClr>
                </a:solidFill>
              </a:rPr>
              <a:t> a </a:t>
            </a:r>
            <a:r>
              <a:rPr lang="cs-CZ" sz="1800" dirty="0" err="1">
                <a:solidFill>
                  <a:schemeClr val="accent6">
                    <a:lumMod val="50000"/>
                  </a:schemeClr>
                </a:solidFill>
              </a:rPr>
              <a:t>Mizar</a:t>
            </a:r>
            <a:r>
              <a:rPr lang="cs-CZ" sz="1800" dirty="0">
                <a:solidFill>
                  <a:schemeClr val="accent6">
                    <a:lumMod val="50000"/>
                  </a:schemeClr>
                </a:solidFill>
              </a:rPr>
              <a:t>, první zachycené *.</a:t>
            </a:r>
          </a:p>
          <a:p>
            <a:pPr>
              <a:lnSpc>
                <a:spcPct val="111000"/>
              </a:lnSpc>
            </a:pPr>
            <a:r>
              <a:rPr lang="cs-CZ" sz="1800" dirty="0">
                <a:solidFill>
                  <a:schemeClr val="accent6">
                    <a:lumMod val="50000"/>
                  </a:schemeClr>
                </a:solidFill>
              </a:rPr>
              <a:t>Výhody fotografie – dlouhé expoziční doby, zachycení nebývalých detailů mlhovin, galaxií.</a:t>
            </a:r>
          </a:p>
          <a:p>
            <a:pPr>
              <a:lnSpc>
                <a:spcPct val="111000"/>
              </a:lnSpc>
            </a:pPr>
            <a:r>
              <a:rPr lang="cs-CZ" sz="1800" dirty="0">
                <a:solidFill>
                  <a:schemeClr val="accent6">
                    <a:lumMod val="50000"/>
                  </a:schemeClr>
                </a:solidFill>
              </a:rPr>
              <a:t>Hvězdná spektra na fotografických deskách – začátek astrofyziky hvězd.</a:t>
            </a:r>
          </a:p>
        </p:txBody>
      </p:sp>
    </p:spTree>
    <p:extLst>
      <p:ext uri="{BB962C8B-B14F-4D97-AF65-F5344CB8AC3E}">
        <p14:creationId xmlns:p14="http://schemas.microsoft.com/office/powerpoint/2010/main" val="326706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10708"/>
            <a:ext cx="5256584" cy="2962304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933056"/>
            <a:ext cx="3138453" cy="2353840"/>
          </a:xfrm>
          <a:prstGeom prst="rect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636912"/>
            <a:ext cx="2983308" cy="3960440"/>
          </a:xfrm>
        </p:spPr>
        <p:txBody>
          <a:bodyPr/>
          <a:lstStyle/>
          <a:p>
            <a:pPr>
              <a:lnSpc>
                <a:spcPct val="111000"/>
              </a:lnSpc>
            </a:pPr>
            <a:r>
              <a:rPr lang="cs-CZ" sz="1800" dirty="0">
                <a:solidFill>
                  <a:schemeClr val="accent6">
                    <a:lumMod val="50000"/>
                  </a:schemeClr>
                </a:solidFill>
              </a:rPr>
              <a:t>Fotonásobiče, později CCD prvky, obří dalekohledy, na nich vedená spektroskopie a spektropolarimetrie, přístroje na palubách družic, precizní nepřetržitá fotometrie statisíců objektů po dlouhou dobu – to je současnost dnešní astrofyziky.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83" y="332656"/>
            <a:ext cx="2737145" cy="201622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753036"/>
            <a:ext cx="3888432" cy="2425848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505468"/>
            <a:ext cx="1152128" cy="292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92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786482"/>
          </a:xfrm>
        </p:spPr>
        <p:txBody>
          <a:bodyPr/>
          <a:lstStyle/>
          <a:p>
            <a:r>
              <a:rPr lang="cs-CZ" sz="3200" dirty="0"/>
              <a:t>Jaká je role dnešního astronoma?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80728"/>
            <a:ext cx="8219256" cy="5256584"/>
          </a:xfrm>
        </p:spPr>
        <p:txBody>
          <a:bodyPr/>
          <a:lstStyle/>
          <a:p>
            <a:pPr>
              <a:lnSpc>
                <a:spcPct val="105000"/>
              </a:lnSpc>
            </a:pPr>
            <a:r>
              <a:rPr lang="cs-CZ" sz="1700" dirty="0">
                <a:solidFill>
                  <a:schemeClr val="accent6">
                    <a:lumMod val="50000"/>
                  </a:schemeClr>
                </a:solidFill>
              </a:rPr>
              <a:t>I v současnosti část astronomů zůstává pozorovateli, tedy tráví noci na observatořích. Pokud to nejsou jejich soukromé hvězdárny, musí se ale o pozorovací čas u dalekohledu dělit s jinými, a to většinou formou soutěže. I když jsou úspěšní, nedostanou víc než tucet pozorovacích nocí ročně.</a:t>
            </a:r>
          </a:p>
          <a:p>
            <a:pPr>
              <a:lnSpc>
                <a:spcPct val="105000"/>
              </a:lnSpc>
            </a:pPr>
            <a:r>
              <a:rPr lang="cs-CZ" sz="1700" dirty="0">
                <a:solidFill>
                  <a:schemeClr val="accent6">
                    <a:lumMod val="50000"/>
                  </a:schemeClr>
                </a:solidFill>
              </a:rPr>
              <a:t>Odlišná povaha práce s velkými přístroji – často bez osobní přítomnosti, většinu dalekohledů je teď možné ovládat na dálku – odpadá vyčerpávající cestování.</a:t>
            </a:r>
          </a:p>
          <a:p>
            <a:pPr>
              <a:lnSpc>
                <a:spcPct val="105000"/>
              </a:lnSpc>
            </a:pPr>
            <a:r>
              <a:rPr lang="cs-CZ" sz="1700" dirty="0">
                <a:solidFill>
                  <a:schemeClr val="accent6">
                    <a:lumMod val="50000"/>
                  </a:schemeClr>
                </a:solidFill>
              </a:rPr>
              <a:t>Navíc se mohou astronomové dostat ke kvalitním, předzpracovaným datům, která jsou volně nabízena po internetu, a to takřka výhradně zdarma. </a:t>
            </a:r>
          </a:p>
          <a:p>
            <a:pPr marL="0" indent="0">
              <a:lnSpc>
                <a:spcPct val="105000"/>
              </a:lnSpc>
              <a:buNone/>
            </a:pPr>
            <a:r>
              <a:rPr lang="cs-CZ" sz="1700" dirty="0">
                <a:solidFill>
                  <a:schemeClr val="accent2"/>
                </a:solidFill>
              </a:rPr>
              <a:t>Tato data musí být adekvátně a v souvislostech zpracována a zpráva o výsledcích publikována co nejdřív, a navíc v odborných časopisech s neslýchaně přísným recenzním řízením. Právě tato fáze je časově nejnáročnější. Sepisování článků se děje u PC, a to zpravidla </a:t>
            </a:r>
            <a:r>
              <a:rPr lang="cs-CZ" sz="1700" b="1" dirty="0">
                <a:solidFill>
                  <a:schemeClr val="accent2"/>
                </a:solidFill>
              </a:rPr>
              <a:t>přes den</a:t>
            </a:r>
            <a:r>
              <a:rPr lang="cs-CZ" sz="1700" dirty="0">
                <a:solidFill>
                  <a:schemeClr val="accent2"/>
                </a:solidFill>
              </a:rPr>
              <a:t>. </a:t>
            </a:r>
          </a:p>
          <a:p>
            <a:pPr>
              <a:lnSpc>
                <a:spcPct val="105000"/>
              </a:lnSpc>
            </a:pPr>
            <a:r>
              <a:rPr lang="cs-CZ" sz="1700" dirty="0">
                <a:solidFill>
                  <a:schemeClr val="accent6">
                    <a:lumMod val="50000"/>
                  </a:schemeClr>
                </a:solidFill>
              </a:rPr>
              <a:t>Dříve většinu článků sepisoval jeden, dva autoři. Dnes jde o mnohočlenné týmy z celého světa. PI musí tak být nejen skvělí oborníci, ale i manažéři. </a:t>
            </a:r>
          </a:p>
          <a:p>
            <a:pPr>
              <a:lnSpc>
                <a:spcPct val="105000"/>
              </a:lnSpc>
            </a:pPr>
            <a:r>
              <a:rPr lang="cs-CZ" sz="1700" dirty="0">
                <a:solidFill>
                  <a:schemeClr val="tx2"/>
                </a:solidFill>
              </a:rPr>
              <a:t>Úspěšnost astronoma se měří počtem citací jeho článků v jiných článcích.</a:t>
            </a:r>
          </a:p>
          <a:p>
            <a:pPr>
              <a:lnSpc>
                <a:spcPct val="105000"/>
              </a:lnSpc>
            </a:pPr>
            <a:r>
              <a:rPr lang="cs-CZ" sz="1700" dirty="0">
                <a:solidFill>
                  <a:schemeClr val="accent6">
                    <a:lumMod val="50000"/>
                  </a:schemeClr>
                </a:solidFill>
              </a:rPr>
              <a:t>Dnešní astronom je tedy tvorem spíše denním než nočním. Žádná koala.</a:t>
            </a:r>
          </a:p>
          <a:p>
            <a:pPr marL="0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cs-CZ" sz="1700" b="1" dirty="0"/>
              <a:t>Pocítíte-li tedy touhu se mnou krátce pohovořit, můžete. Nevolejte mi ale prosím po půlnoci, protože to už bývám v posteli a mobil si na noc vypínám.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24744"/>
            <a:ext cx="7272808" cy="5393492"/>
          </a:xfrm>
          <a:prstGeom prst="rect">
            <a:avLst/>
          </a:prstGeom>
          <a:ln w="101600"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174055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543800" cy="720080"/>
          </a:xfrm>
        </p:spPr>
        <p:txBody>
          <a:bodyPr/>
          <a:lstStyle/>
          <a:p>
            <a:r>
              <a:rPr lang="cs-CZ" sz="3200" dirty="0">
                <a:solidFill>
                  <a:srgbClr val="7D7A00"/>
                </a:solidFill>
              </a:rPr>
              <a:t>Záludné otázky z astronomie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4752528" cy="5256584"/>
          </a:xfrm>
        </p:spPr>
        <p:txBody>
          <a:bodyPr/>
          <a:lstStyle/>
          <a:p>
            <a:pPr marL="0" indent="0">
              <a:buNone/>
            </a:pPr>
            <a:r>
              <a:rPr lang="cs-CZ" sz="1700" b="1" dirty="0"/>
              <a:t>Zdeněk Mikulášek + Zdeněk Pokorný</a:t>
            </a:r>
          </a:p>
          <a:p>
            <a:pPr marL="0" indent="0">
              <a:buNone/>
            </a:pPr>
            <a:r>
              <a:rPr lang="cs-CZ" sz="1700" dirty="0">
                <a:solidFill>
                  <a:srgbClr val="002060"/>
                </a:solidFill>
              </a:rPr>
              <a:t>220 záludných otázek z astronomie</a:t>
            </a:r>
          </a:p>
          <a:p>
            <a:pPr marL="0" indent="0">
              <a:buNone/>
            </a:pPr>
            <a:r>
              <a:rPr lang="cs-CZ" sz="1700" dirty="0"/>
              <a:t>Nakladatelství Rovnost, Brno 1996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cs-CZ" sz="1700" b="1" dirty="0"/>
              <a:t>Zdeněk Mikulášek + Zdeněk Pokorný</a:t>
            </a:r>
          </a:p>
          <a:p>
            <a:pPr marL="0" indent="0">
              <a:buNone/>
            </a:pPr>
            <a:r>
              <a:rPr lang="cs-CZ" sz="1700" dirty="0">
                <a:solidFill>
                  <a:srgbClr val="002060"/>
                </a:solidFill>
              </a:rPr>
              <a:t>100+1 záludných otázek – Astronomie</a:t>
            </a:r>
          </a:p>
          <a:p>
            <a:pPr marL="0" indent="0">
              <a:buNone/>
            </a:pPr>
            <a:r>
              <a:rPr lang="cs-CZ" sz="1700" dirty="0"/>
              <a:t>Aventinum, Praha 2003 </a:t>
            </a:r>
            <a:r>
              <a:rPr lang="cs-CZ" sz="1700" b="1" dirty="0"/>
              <a:t>1</a:t>
            </a:r>
            <a:r>
              <a:rPr lang="cs-CZ" sz="1700" dirty="0"/>
              <a:t>. vydání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cs-CZ" sz="1700" b="1" dirty="0"/>
              <a:t>Zdeněk Mikulášek</a:t>
            </a:r>
            <a:r>
              <a:rPr lang="cs-CZ" sz="17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1700" dirty="0"/>
              <a:t>+ Zdeněk Pokorný (†2007)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1700" dirty="0"/>
              <a:t>+ </a:t>
            </a:r>
            <a:r>
              <a:rPr lang="cs-CZ" sz="17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Pavel Gabzdyl </a:t>
            </a:r>
            <a:r>
              <a:rPr lang="en-US" sz="1700" dirty="0"/>
              <a:t>(*</a:t>
            </a:r>
            <a:r>
              <a:rPr lang="cs-CZ" sz="1700" dirty="0"/>
              <a:t>1974)</a:t>
            </a:r>
          </a:p>
          <a:p>
            <a:pPr marL="0" indent="0">
              <a:buNone/>
            </a:pPr>
            <a:r>
              <a:rPr lang="cs-CZ" sz="1700" dirty="0"/>
              <a:t>Astronomie – 100+1 záludných otázek</a:t>
            </a:r>
          </a:p>
          <a:p>
            <a:pPr marL="0" indent="0">
              <a:buNone/>
            </a:pPr>
            <a:r>
              <a:rPr lang="cs-CZ" sz="1700" dirty="0" err="1"/>
              <a:t>Aventinum</a:t>
            </a:r>
            <a:r>
              <a:rPr lang="cs-CZ" sz="1700" dirty="0"/>
              <a:t>, Praha, </a:t>
            </a:r>
          </a:p>
          <a:p>
            <a:pPr marL="0" indent="0">
              <a:buNone/>
            </a:pPr>
            <a:r>
              <a:rPr lang="cs-CZ" sz="1700" b="1" dirty="0"/>
              <a:t>2</a:t>
            </a:r>
            <a:r>
              <a:rPr lang="cs-CZ" sz="1700" dirty="0"/>
              <a:t>. vydání: 2018 - nové obrázky a otázky</a:t>
            </a:r>
          </a:p>
          <a:p>
            <a:pPr marL="0" indent="0">
              <a:buNone/>
            </a:pPr>
            <a:r>
              <a:rPr lang="cs-CZ" sz="1700" b="1" dirty="0"/>
              <a:t>3</a:t>
            </a:r>
            <a:r>
              <a:rPr lang="cs-CZ" sz="1700" dirty="0"/>
              <a:t>. vydání: 2021</a:t>
            </a:r>
            <a:endParaRPr lang="cs-CZ" sz="17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cs-CZ" sz="1700" b="1" dirty="0">
                <a:solidFill>
                  <a:schemeClr val="tx2">
                    <a:lumMod val="75000"/>
                  </a:schemeClr>
                </a:solidFill>
              </a:rPr>
              <a:t>ZM + </a:t>
            </a:r>
            <a:r>
              <a:rPr lang="en-US" sz="1700" b="1" dirty="0">
                <a:solidFill>
                  <a:schemeClr val="tx2">
                    <a:lumMod val="75000"/>
                  </a:schemeClr>
                </a:solidFill>
              </a:rPr>
              <a:t>PG + Miloslav </a:t>
            </a:r>
            <a:r>
              <a:rPr lang="en-US" sz="1700" b="1" dirty="0" err="1">
                <a:solidFill>
                  <a:schemeClr val="tx2">
                    <a:lumMod val="75000"/>
                  </a:schemeClr>
                </a:solidFill>
              </a:rPr>
              <a:t>Druckmüller</a:t>
            </a:r>
            <a:endParaRPr lang="cs-CZ" sz="17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z="1700" dirty="0">
                <a:solidFill>
                  <a:schemeClr val="accent2">
                    <a:lumMod val="50000"/>
                  </a:schemeClr>
                </a:solidFill>
              </a:rPr>
              <a:t>Astronomie,100+1 záludných otázek, 2. díl</a:t>
            </a:r>
            <a:r>
              <a:rPr lang="cs-CZ" sz="17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sz="1700" dirty="0"/>
              <a:t>Aventinum, Praha </a:t>
            </a:r>
            <a:r>
              <a:rPr lang="cs-CZ" sz="1800" b="1" dirty="0">
                <a:solidFill>
                  <a:srgbClr val="760000"/>
                </a:solidFill>
              </a:rPr>
              <a:t>20</a:t>
            </a:r>
            <a:r>
              <a:rPr lang="en-US" sz="1800" b="1" dirty="0">
                <a:solidFill>
                  <a:srgbClr val="760000"/>
                </a:solidFill>
              </a:rPr>
              <a:t>2</a:t>
            </a:r>
            <a:r>
              <a:rPr lang="cs-CZ" sz="1800" b="1" dirty="0">
                <a:solidFill>
                  <a:srgbClr val="760000"/>
                </a:solidFill>
              </a:rPr>
              <a:t>2, </a:t>
            </a:r>
            <a:r>
              <a:rPr lang="cs-CZ" sz="1800" dirty="0">
                <a:solidFill>
                  <a:srgbClr val="C00000"/>
                </a:solidFill>
              </a:rPr>
              <a:t>křest 15.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cs-CZ" sz="1800" dirty="0">
                <a:solidFill>
                  <a:srgbClr val="C00000"/>
                </a:solidFill>
              </a:rPr>
              <a:t>5.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cs-CZ" sz="1800" dirty="0">
                <a:solidFill>
                  <a:srgbClr val="C00000"/>
                </a:solidFill>
              </a:rPr>
              <a:t>2022</a:t>
            </a:r>
          </a:p>
          <a:p>
            <a:pPr marL="0" indent="0">
              <a:buNone/>
            </a:pPr>
            <a:endParaRPr lang="cs-CZ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758795"/>
            <a:ext cx="2808312" cy="39646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78907"/>
            <a:ext cx="3456384" cy="459975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443" y="1798574"/>
            <a:ext cx="3423013" cy="459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11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B1DB18C4-3FB8-475A-A5D6-F8DA929453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973455"/>
              </p:ext>
            </p:extLst>
          </p:nvPr>
        </p:nvGraphicFramePr>
        <p:xfrm>
          <a:off x="437682" y="758966"/>
          <a:ext cx="8310782" cy="540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Rastrový obrázek" r:id="rId3" imgW="13953960" imgH="9077400" progId="Paint.Picture">
                  <p:embed/>
                </p:oleObj>
              </mc:Choice>
              <mc:Fallback>
                <p:oleObj name="Rastrový obrázek" r:id="rId3" imgW="13953960" imgH="90774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7682" y="758966"/>
                        <a:ext cx="8310782" cy="5406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2357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m38"/>
          <p:cNvPicPr>
            <a:picLocks noChangeAspect="1" noChangeArrowheads="1"/>
          </p:cNvPicPr>
          <p:nvPr/>
        </p:nvPicPr>
        <p:blipFill>
          <a:blip r:embed="rId2">
            <a:lum bright="-42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875" name="Text Box 3"/>
          <p:cNvSpPr txBox="1">
            <a:spLocks noChangeArrowheads="1"/>
          </p:cNvSpPr>
          <p:nvPr/>
        </p:nvSpPr>
        <p:spPr bwMode="auto">
          <a:xfrm>
            <a:off x="323850" y="1125538"/>
            <a:ext cx="8569325" cy="3822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20000"/>
              </a:spcBef>
              <a:buFont typeface="Wingdings" pitchFamily="2" charset="2"/>
              <a:buNone/>
            </a:pPr>
            <a:endParaRPr lang="cs-CZ" altLang="cs-CZ" sz="36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20000"/>
              </a:spcBef>
              <a:buFont typeface="Wingdings" pitchFamily="2" charset="2"/>
              <a:buNone/>
            </a:pPr>
            <a:endParaRPr lang="cs-CZ" altLang="cs-CZ" sz="3600" dirty="0"/>
          </a:p>
          <a:p>
            <a:pPr eaLnBrk="1" hangingPunct="1">
              <a:lnSpc>
                <a:spcPct val="11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cs-CZ" altLang="cs-CZ" sz="4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 čemu jsou nám hvězdy?</a:t>
            </a:r>
          </a:p>
          <a:p>
            <a:pPr eaLnBrk="1" hangingPunct="1">
              <a:lnSpc>
                <a:spcPct val="110000"/>
              </a:lnSpc>
              <a:spcBef>
                <a:spcPct val="20000"/>
              </a:spcBef>
              <a:buFont typeface="Wingdings" pitchFamily="2" charset="2"/>
              <a:buNone/>
            </a:pPr>
            <a:endParaRPr lang="cs-CZ" altLang="cs-CZ" sz="3600" dirty="0"/>
          </a:p>
          <a:p>
            <a:pPr eaLnBrk="1" hangingPunct="1">
              <a:lnSpc>
                <a:spcPct val="110000"/>
              </a:lnSpc>
              <a:spcBef>
                <a:spcPct val="20000"/>
              </a:spcBef>
              <a:buFont typeface="Wingdings" pitchFamily="2" charset="2"/>
              <a:buNone/>
            </a:pPr>
            <a:endParaRPr lang="cs-CZ" altLang="cs-CZ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6192838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Clr>
                <a:schemeClr val="bg2"/>
              </a:buClr>
              <a:defRPr/>
            </a:pPr>
            <a:r>
              <a:rPr lang="cs-CZ" altLang="cs-CZ" sz="22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Chemické složení průměrného lidského jedince:</a:t>
            </a:r>
            <a:r>
              <a:rPr lang="cs-CZ" altLang="cs-CZ" sz="2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>
              <a:lnSpc>
                <a:spcPct val="110000"/>
              </a:lnSpc>
              <a:buClr>
                <a:schemeClr val="bg2"/>
              </a:buClr>
              <a:buFont typeface="Wingdings" pitchFamily="2" charset="2"/>
              <a:buNone/>
              <a:defRPr/>
            </a:pPr>
            <a:r>
              <a:rPr lang="cs-CZ" altLang="cs-CZ" sz="2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65% O, 18% C, 10% H, 3 % N, 2% Ca a po 1 % P a </a:t>
            </a:r>
            <a:r>
              <a:rPr lang="cs-CZ" altLang="cs-CZ" sz="2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Fe</a:t>
            </a:r>
            <a:r>
              <a:rPr lang="cs-CZ" altLang="cs-CZ" sz="2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endParaRPr lang="cs-CZ" altLang="cs-CZ" sz="2200" b="1" dirty="0">
              <a:effectLst>
                <a:outerShdw blurRad="38100" dist="38100" dir="2700000" algn="tl">
                  <a:srgbClr val="C0C0C0"/>
                </a:outerShdw>
              </a:effectLst>
              <a:sym typeface="Wingdings" pitchFamily="2" charset="2"/>
            </a:endParaRPr>
          </a:p>
          <a:p>
            <a:pPr eaLnBrk="1" hangingPunct="1">
              <a:lnSpc>
                <a:spcPct val="110000"/>
              </a:lnSpc>
              <a:buClr>
                <a:schemeClr val="bg2"/>
              </a:buClr>
              <a:defRPr/>
            </a:pPr>
            <a:r>
              <a:rPr lang="cs-CZ" altLang="cs-CZ" sz="22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Odkud tyto prvky pocházejí?</a:t>
            </a:r>
          </a:p>
          <a:p>
            <a:pPr eaLnBrk="1" hangingPunct="1">
              <a:lnSpc>
                <a:spcPct val="110000"/>
              </a:lnSpc>
              <a:buClr>
                <a:schemeClr val="bg2"/>
              </a:buClr>
              <a:buFont typeface="Wingdings" pitchFamily="2" charset="2"/>
              <a:buNone/>
              <a:defRPr/>
            </a:pPr>
            <a:r>
              <a:rPr lang="cs-CZ" altLang="cs-CZ" sz="2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Kromě H vznikly všechny prvky (včetně těch stopových) jadernými reakcemi v </a:t>
            </a:r>
            <a:r>
              <a:rPr lang="en-US" altLang="cs-CZ" sz="2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nitrech</a:t>
            </a:r>
            <a:r>
              <a:rPr lang="en-US" altLang="cs-CZ" sz="2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altLang="cs-CZ" sz="2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hvězd, při </a:t>
            </a:r>
            <a:r>
              <a:rPr lang="cs-CZ" altLang="cs-CZ" sz="22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cs-CZ" altLang="cs-CZ" sz="2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altLang="cs-CZ" sz="2200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</a:t>
            </a:r>
            <a:r>
              <a:rPr lang="cs-CZ" altLang="cs-CZ" sz="2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10</a:t>
            </a:r>
            <a:r>
              <a:rPr lang="cs-CZ" altLang="cs-CZ" sz="2200" baseline="30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8</a:t>
            </a:r>
            <a:r>
              <a:rPr lang="cs-CZ" altLang="cs-CZ" sz="2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až 10</a:t>
            </a:r>
            <a:r>
              <a:rPr lang="cs-CZ" altLang="cs-CZ" sz="2200" baseline="30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9</a:t>
            </a:r>
            <a:r>
              <a:rPr lang="cs-CZ" altLang="cs-CZ" sz="2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K. </a:t>
            </a:r>
          </a:p>
          <a:p>
            <a:pPr eaLnBrk="1" hangingPunct="1">
              <a:lnSpc>
                <a:spcPct val="110000"/>
              </a:lnSpc>
              <a:buClr>
                <a:schemeClr val="bg2"/>
              </a:buClr>
              <a:defRPr/>
            </a:pPr>
            <a:r>
              <a:rPr lang="cs-CZ" altLang="cs-CZ" sz="2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Většina</a:t>
            </a:r>
            <a:r>
              <a:rPr lang="cs-CZ" altLang="cs-CZ" sz="2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</a:t>
            </a:r>
            <a:r>
              <a:rPr lang="cs-CZ" altLang="cs-CZ" sz="2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cs-CZ" altLang="cs-CZ" sz="2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C </a:t>
            </a:r>
            <a:r>
              <a:rPr lang="cs-CZ" altLang="cs-CZ" sz="2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cs-CZ" altLang="cs-CZ" sz="2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N</a:t>
            </a:r>
            <a:r>
              <a:rPr lang="cs-CZ" altLang="cs-CZ" sz="2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vznikla v </a:t>
            </a:r>
            <a:r>
              <a:rPr lang="en-US" altLang="cs-CZ" sz="2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j</a:t>
            </a:r>
            <a:r>
              <a:rPr lang="cs-CZ" altLang="cs-CZ" sz="2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ádrech</a:t>
            </a:r>
            <a:r>
              <a:rPr lang="cs-CZ" altLang="cs-CZ" sz="2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altLang="cs-CZ" sz="22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obrů asymptotické větve</a:t>
            </a:r>
          </a:p>
          <a:p>
            <a:pPr eaLnBrk="1" hangingPunct="1">
              <a:lnSpc>
                <a:spcPct val="110000"/>
              </a:lnSpc>
              <a:buClr>
                <a:schemeClr val="bg2"/>
              </a:buClr>
              <a:buFont typeface="Wingdings" pitchFamily="2" charset="2"/>
              <a:buNone/>
              <a:defRPr/>
            </a:pPr>
            <a:r>
              <a:rPr lang="cs-CZ" altLang="cs-CZ" sz="2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cs-CZ" altLang="cs-CZ" sz="22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Závěrečné vývojové stadium hvězd sluneční hmotnosti – vnějšek silně zředěný, rozlehlý, uvnitř husté jádro planetárních rozměrů – termonukleární krb – od středu</a:t>
            </a:r>
            <a:r>
              <a:rPr lang="cs-CZ" altLang="cs-CZ" sz="2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eaLnBrk="1" hangingPunct="1">
              <a:lnSpc>
                <a:spcPct val="110000"/>
              </a:lnSpc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altLang="cs-CZ" sz="2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popel heliových reakcí – C, O, Mg aj. + těžší prvky – s-proces</a:t>
            </a:r>
          </a:p>
          <a:p>
            <a:pPr eaLnBrk="1" hangingPunct="1">
              <a:lnSpc>
                <a:spcPct val="110000"/>
              </a:lnSpc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altLang="cs-CZ" sz="2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 </a:t>
            </a:r>
            <a:r>
              <a:rPr lang="cs-CZ" altLang="cs-CZ" sz="2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</a:t>
            </a:r>
            <a:r>
              <a:rPr lang="cs-CZ" altLang="cs-CZ" sz="2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C, O aj. – hoří neklidně, explozivně</a:t>
            </a:r>
          </a:p>
          <a:p>
            <a:pPr eaLnBrk="1" hangingPunct="1">
              <a:lnSpc>
                <a:spcPct val="110000"/>
              </a:lnSpc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altLang="cs-CZ" sz="2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popel vodíkových reakcí – He</a:t>
            </a:r>
          </a:p>
          <a:p>
            <a:pPr eaLnBrk="1" hangingPunct="1">
              <a:lnSpc>
                <a:spcPct val="110000"/>
              </a:lnSpc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altLang="cs-CZ" sz="2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 </a:t>
            </a:r>
            <a:r>
              <a:rPr lang="cs-CZ" altLang="cs-CZ" sz="2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</a:t>
            </a:r>
            <a:r>
              <a:rPr lang="cs-CZ" altLang="cs-CZ" sz="2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He v CNO cyklu – ten též mění část C, O na N</a:t>
            </a:r>
          </a:p>
          <a:p>
            <a:pPr eaLnBrk="1" hangingPunct="1">
              <a:lnSpc>
                <a:spcPct val="110000"/>
              </a:lnSpc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altLang="cs-CZ" sz="2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 tím spousty neaktivního H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10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10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10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10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10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10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10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10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10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10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10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109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109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DFF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362950" cy="6048375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cs-CZ" altLang="cs-CZ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Jak dopravit produkty jaderných reakcí do prostoru?</a:t>
            </a:r>
          </a:p>
          <a:p>
            <a:pPr eaLnBrk="1" hangingPunct="1">
              <a:lnSpc>
                <a:spcPct val="115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cs-CZ" altLang="cs-CZ" sz="2200" dirty="0"/>
              <a:t>	O to se postarají: obal hvězdy + hvězdný vítr (10</a:t>
            </a:r>
            <a:r>
              <a:rPr lang="cs-CZ" altLang="cs-CZ" sz="2200" baseline="30000" dirty="0"/>
              <a:t>-6</a:t>
            </a:r>
            <a:r>
              <a:rPr lang="cs-CZ" altLang="cs-CZ" sz="2200" dirty="0"/>
              <a:t> M</a:t>
            </a:r>
            <a:r>
              <a:rPr lang="cs-CZ" altLang="cs-CZ" sz="2200" baseline="-25000" dirty="0"/>
              <a:t>S</a:t>
            </a:r>
            <a:r>
              <a:rPr lang="cs-CZ" altLang="cs-CZ" sz="2200" dirty="0"/>
              <a:t>/rok)</a:t>
            </a:r>
          </a:p>
          <a:p>
            <a:pPr eaLnBrk="1" hangingPunct="1">
              <a:lnSpc>
                <a:spcPct val="115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cs-CZ" altLang="cs-CZ" sz="2200" dirty="0"/>
              <a:t>	Vnější vrstvy * bez TNR – původní </a:t>
            </a:r>
            <a:r>
              <a:rPr lang="cs-CZ" altLang="cs-CZ" sz="2200" dirty="0" err="1"/>
              <a:t>chem</a:t>
            </a:r>
            <a:r>
              <a:rPr lang="cs-CZ" altLang="cs-CZ" sz="2200" dirty="0"/>
              <a:t>. složení: H + He</a:t>
            </a:r>
          </a:p>
          <a:p>
            <a:pPr eaLnBrk="1" hangingPunct="1">
              <a:lnSpc>
                <a:spcPct val="115000"/>
              </a:lnSpc>
              <a:spcBef>
                <a:spcPct val="30000"/>
              </a:spcBef>
              <a:buFont typeface="Wingdings" pitchFamily="2" charset="2"/>
              <a:buChar char="q"/>
              <a:defRPr/>
            </a:pPr>
            <a:r>
              <a:rPr lang="cs-CZ" altLang="cs-CZ" sz="2200" dirty="0"/>
              <a:t>V obrech AGB v obalu probíhá masivní konvekce. Ta se občas hrábne i do jádra chemicky pozměněného TNR. </a:t>
            </a:r>
          </a:p>
          <a:p>
            <a:pPr eaLnBrk="1" hangingPunct="1">
              <a:lnSpc>
                <a:spcPct val="115000"/>
              </a:lnSpc>
              <a:spcBef>
                <a:spcPct val="30000"/>
              </a:spcBef>
              <a:buFont typeface="Wingdings" pitchFamily="2" charset="2"/>
              <a:buChar char="q"/>
              <a:defRPr/>
            </a:pPr>
            <a:r>
              <a:rPr lang="cs-CZ" altLang="cs-CZ" sz="2200" dirty="0"/>
              <a:t>Vynesené těžší prvky v atmosféře obra kondenzují a vytvářejí zrníčka budoucího </a:t>
            </a:r>
            <a:r>
              <a:rPr lang="cs-CZ" altLang="cs-CZ" sz="22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mezihvězdného prachu</a:t>
            </a:r>
            <a:r>
              <a:rPr lang="cs-CZ" altLang="cs-CZ" sz="2200" dirty="0"/>
              <a:t>. Ta se pak hvězdným větrem dostává do prostoru. </a:t>
            </a:r>
          </a:p>
          <a:p>
            <a:pPr eaLnBrk="1" hangingPunct="1">
              <a:lnSpc>
                <a:spcPct val="115000"/>
              </a:lnSpc>
              <a:spcBef>
                <a:spcPct val="30000"/>
              </a:spcBef>
              <a:buFont typeface="Wingdings" pitchFamily="2" charset="2"/>
              <a:buChar char="q"/>
              <a:defRPr/>
            </a:pPr>
            <a:r>
              <a:rPr lang="cs-CZ" altLang="cs-CZ" sz="2200" dirty="0"/>
              <a:t>Prach vzniká i </a:t>
            </a:r>
            <a:r>
              <a:rPr lang="cs-CZ" altLang="cs-CZ" sz="2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supernovách</a:t>
            </a:r>
            <a:r>
              <a:rPr lang="cs-CZ" altLang="cs-CZ" sz="2200" dirty="0"/>
              <a:t>, kde krátce před vzplanutím vznikají všechny v přírodě nuklidy skupiny železa. Těžké prvky, ja</a:t>
            </a:r>
            <a:r>
              <a:rPr lang="cs-CZ" altLang="cs-CZ" sz="2000" dirty="0"/>
              <a:t>ko </a:t>
            </a:r>
            <a:r>
              <a:rPr lang="cs-CZ" altLang="cs-CZ" sz="2000" dirty="0" err="1"/>
              <a:t>Ag</a:t>
            </a:r>
            <a:r>
              <a:rPr lang="cs-CZ" altLang="cs-CZ" sz="2000" dirty="0"/>
              <a:t>, Au, </a:t>
            </a:r>
            <a:r>
              <a:rPr lang="cs-CZ" altLang="cs-CZ" sz="2000" dirty="0" err="1"/>
              <a:t>Pb</a:t>
            </a:r>
            <a:r>
              <a:rPr lang="cs-CZ" altLang="cs-CZ" sz="2000" dirty="0"/>
              <a:t>, U aj. – </a:t>
            </a:r>
            <a:r>
              <a:rPr lang="cs-CZ" altLang="cs-CZ" sz="2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srážka dvou neutronových hvězd.</a:t>
            </a:r>
          </a:p>
          <a:p>
            <a:pPr marL="0" indent="0" eaLnBrk="1" hangingPunct="1">
              <a:lnSpc>
                <a:spcPct val="115000"/>
              </a:lnSpc>
              <a:spcBef>
                <a:spcPts val="1200"/>
              </a:spcBef>
              <a:buNone/>
              <a:defRPr/>
            </a:pPr>
            <a:r>
              <a:rPr lang="cs-CZ" altLang="cs-CZ" sz="2200" dirty="0">
                <a:solidFill>
                  <a:srgbClr val="002060"/>
                </a:solidFill>
              </a:rPr>
              <a:t>Prach – nezbytná součást relativně hustých a chladných </a:t>
            </a:r>
            <a:r>
              <a:rPr lang="cs-CZ" altLang="cs-CZ" sz="22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molekulových oblaků</a:t>
            </a:r>
            <a:r>
              <a:rPr lang="cs-CZ" altLang="cs-CZ" sz="2200" dirty="0">
                <a:solidFill>
                  <a:srgbClr val="002060"/>
                </a:solidFill>
              </a:rPr>
              <a:t>, v nichž vznikají nové generace hvězd. </a:t>
            </a:r>
            <a:endParaRPr lang="cs-CZ" altLang="cs-CZ" sz="2000" dirty="0">
              <a:solidFill>
                <a:srgbClr val="00206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549275"/>
            <a:ext cx="8065268" cy="5975350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Bef>
                <a:spcPts val="1800"/>
              </a:spcBef>
              <a:buClr>
                <a:srgbClr val="82B000"/>
              </a:buClr>
              <a:defRPr/>
            </a:pPr>
            <a:r>
              <a:rPr lang="cs-CZ" altLang="cs-CZ" sz="2200" dirty="0"/>
              <a:t>V dnes již neexistujícím molekulovém oblaku před   necelými 5 miliardami let vznikla </a:t>
            </a:r>
            <a:r>
              <a:rPr lang="cs-CZ" altLang="cs-CZ" sz="2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sluneční soustava</a:t>
            </a:r>
            <a:endParaRPr lang="cs-CZ" altLang="cs-CZ" sz="22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sym typeface="Wingdings" pitchFamily="2" charset="2"/>
            </a:endParaRPr>
          </a:p>
          <a:p>
            <a:pPr eaLnBrk="1" hangingPunct="1">
              <a:lnSpc>
                <a:spcPct val="115000"/>
              </a:lnSpc>
              <a:spcBef>
                <a:spcPts val="1800"/>
              </a:spcBef>
              <a:buClr>
                <a:srgbClr val="82B000"/>
              </a:buClr>
              <a:defRPr/>
            </a:pPr>
            <a:r>
              <a:rPr lang="cs-CZ" altLang="cs-CZ" sz="2200" dirty="0"/>
              <a:t>Na 3. planetě od Slunce se před nedávnem objevil živý  tvor schopný provést i svou vlastní chemickou analýzu. </a:t>
            </a:r>
          </a:p>
          <a:p>
            <a:pPr eaLnBrk="1" hangingPunct="1">
              <a:lnSpc>
                <a:spcPct val="115000"/>
              </a:lnSpc>
              <a:spcBef>
                <a:spcPts val="1800"/>
              </a:spcBef>
              <a:buClr>
                <a:srgbClr val="82B000"/>
              </a:buClr>
              <a:defRPr/>
            </a:pPr>
            <a:r>
              <a:rPr lang="cs-CZ" altLang="cs-CZ" sz="2200" dirty="0"/>
              <a:t>Atomy všech chemických prvků, z nichž se lidé skládají, vznikly v nitrech hvězd předcházejících generací, pouze vodík vznikl dříve. I</a:t>
            </a:r>
            <a:r>
              <a:rPr lang="en-US" altLang="cs-CZ" sz="2200" dirty="0"/>
              <a:t> </a:t>
            </a:r>
            <a:r>
              <a:rPr lang="cs-CZ" altLang="cs-CZ" sz="2200" dirty="0"/>
              <a:t>tak však většina „lidského“ vodíku v minulosti již prošla tělem hvězdy. </a:t>
            </a:r>
          </a:p>
          <a:p>
            <a:pPr eaLnBrk="1" hangingPunct="1">
              <a:lnSpc>
                <a:spcPct val="115000"/>
              </a:lnSpc>
              <a:spcBef>
                <a:spcPts val="1800"/>
              </a:spcBef>
              <a:buClr>
                <a:srgbClr val="82B000"/>
              </a:buClr>
              <a:defRPr/>
            </a:pPr>
            <a:r>
              <a:rPr lang="cs-CZ" altLang="cs-CZ" sz="2200" b="1" dirty="0"/>
              <a:t>Člověk</a:t>
            </a:r>
            <a:r>
              <a:rPr lang="cs-CZ" altLang="cs-CZ" sz="2200" dirty="0"/>
              <a:t> - atypický produkt hvězdného vývoje, či vzletněji:</a:t>
            </a:r>
            <a:endParaRPr lang="cs-CZ" altLang="cs-CZ" sz="2200" b="1" dirty="0"/>
          </a:p>
          <a:p>
            <a:pPr algn="ctr" eaLnBrk="1" hangingPunct="1">
              <a:lnSpc>
                <a:spcPct val="115000"/>
              </a:lnSpc>
              <a:spcBef>
                <a:spcPts val="18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cs-CZ" altLang="cs-CZ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Člověk - myslící hvězdný prach</a:t>
            </a:r>
            <a:r>
              <a:rPr lang="cs-CZ" altLang="cs-CZ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pPr eaLnBrk="1" hangingPunct="1">
              <a:lnSpc>
                <a:spcPct val="115000"/>
              </a:lnSpc>
              <a:spcBef>
                <a:spcPts val="18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cs-CZ" altLang="cs-CZ" sz="2200" dirty="0"/>
              <a:t>	</a:t>
            </a:r>
            <a:r>
              <a:rPr lang="cs-CZ" altLang="cs-CZ" sz="2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Bez prvků těžších než vodík je život nemyslitelný </a:t>
            </a:r>
            <a:r>
              <a:rPr lang="cs-CZ" altLang="cs-CZ" sz="2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</a:t>
            </a:r>
            <a:r>
              <a:rPr lang="cs-CZ" altLang="cs-CZ" sz="2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děje ve hvězdách a dvojhvězdách jsou tak pro nás životně důležité.</a:t>
            </a:r>
            <a:r>
              <a:rPr lang="cs-CZ" altLang="cs-CZ" sz="22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20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135937" cy="575945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Stejně důležitá byla jedna z optimálně hmotných hvězd: </a:t>
            </a:r>
          </a:p>
          <a:p>
            <a:pPr algn="ctr" eaLnBrk="1" hangingPunct="1">
              <a:lnSpc>
                <a:spcPct val="14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cs-CZ" altLang="cs-CZ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Slunce</a:t>
            </a:r>
            <a:r>
              <a:rPr lang="cs-CZ" altLang="cs-CZ" sz="2700" dirty="0">
                <a:solidFill>
                  <a:schemeClr val="tx2"/>
                </a:solidFill>
              </a:rPr>
              <a:t> 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cs-CZ" altLang="cs-CZ" sz="2200" dirty="0"/>
              <a:t>Úžasné osvětlovací těleso se zdrojem energie v sobě samém – je schopno vyzářit 10</a:t>
            </a:r>
            <a:r>
              <a:rPr lang="cs-CZ" altLang="cs-CZ" sz="2200" baseline="30000" dirty="0"/>
              <a:t>6</a:t>
            </a:r>
            <a:r>
              <a:rPr lang="cs-CZ" altLang="cs-CZ" sz="2200" dirty="0"/>
              <a:t>krát více fotonů, než kolik obsahuje částic! Pro Zemi spolehlivý přísun životodárné zářivé energie</a:t>
            </a:r>
            <a:r>
              <a:rPr lang="cs-CZ" altLang="cs-CZ" sz="2200" dirty="0">
                <a:solidFill>
                  <a:schemeClr val="tx2"/>
                </a:solidFill>
              </a:rPr>
              <a:t> 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cs-CZ" altLang="cs-CZ" sz="2200" dirty="0"/>
              <a:t>Nárůst výkonu </a:t>
            </a:r>
            <a:r>
              <a:rPr lang="cs-CZ" altLang="cs-CZ" sz="2200" dirty="0">
                <a:sym typeface="Wingdings" pitchFamily="2" charset="2"/>
              </a:rPr>
              <a:t>Slunce,</a:t>
            </a:r>
            <a:r>
              <a:rPr lang="cs-CZ" altLang="cs-CZ" sz="2200" dirty="0"/>
              <a:t> daný vývojem, je kompenzován pozvolným zeslabováním skleníkového efektu v zemské atmosféře </a:t>
            </a:r>
            <a:r>
              <a:rPr lang="cs-CZ" altLang="cs-CZ" sz="2200" dirty="0">
                <a:sym typeface="Symbol" pitchFamily="18" charset="2"/>
              </a:rPr>
              <a:t></a:t>
            </a:r>
            <a:r>
              <a:rPr lang="cs-CZ" altLang="cs-CZ" sz="2200" dirty="0"/>
              <a:t> teplota na Zemi se tak po miliardy let držela na optimální výši.</a:t>
            </a:r>
            <a:r>
              <a:rPr lang="cs-CZ" altLang="cs-CZ" sz="2200" dirty="0">
                <a:solidFill>
                  <a:schemeClr val="tx2"/>
                </a:solidFill>
              </a:rPr>
              <a:t>  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cs-CZ" altLang="cs-CZ" sz="2200" b="1" dirty="0">
                <a:solidFill>
                  <a:schemeClr val="tx2"/>
                </a:solidFill>
              </a:rPr>
              <a:t>Život se zde mohl rozvinout</a:t>
            </a:r>
            <a:r>
              <a:rPr lang="cs-CZ" altLang="cs-CZ" sz="2200" dirty="0">
                <a:solidFill>
                  <a:schemeClr val="tx2"/>
                </a:solidFill>
              </a:rPr>
              <a:t> </a:t>
            </a:r>
            <a:r>
              <a:rPr lang="cs-CZ" altLang="cs-CZ" sz="2200" b="1" dirty="0">
                <a:solidFill>
                  <a:schemeClr val="tx2"/>
                </a:solidFill>
              </a:rPr>
              <a:t>do své dnešní podoby.</a:t>
            </a:r>
          </a:p>
          <a:p>
            <a:pPr algn="ctr" eaLnBrk="1" hangingPunct="1">
              <a:lnSpc>
                <a:spcPct val="120000"/>
              </a:lnSpc>
              <a:spcBef>
                <a:spcPct val="40000"/>
              </a:spcBef>
              <a:buFont typeface="Wingdings" pitchFamily="2" charset="2"/>
              <a:buNone/>
              <a:defRPr/>
            </a:pPr>
            <a:r>
              <a:rPr lang="cs-CZ" altLang="cs-CZ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Bez hvězd by se dnešní</a:t>
            </a:r>
            <a:r>
              <a:rPr lang="en-US" altLang="cs-CZ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</a:t>
            </a:r>
            <a:r>
              <a:rPr lang="cs-CZ" altLang="cs-CZ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přednáška určitě nekonala!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m38"/>
          <p:cNvPicPr>
            <a:picLocks noChangeAspect="1" noChangeArrowheads="1"/>
          </p:cNvPicPr>
          <p:nvPr/>
        </p:nvPicPr>
        <p:blipFill>
          <a:blip r:embed="rId2">
            <a:lum bright="-42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805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875" name="Text Box 3"/>
          <p:cNvSpPr txBox="1">
            <a:spLocks noChangeArrowheads="1"/>
          </p:cNvSpPr>
          <p:nvPr/>
        </p:nvSpPr>
        <p:spPr bwMode="auto">
          <a:xfrm>
            <a:off x="323850" y="1125538"/>
            <a:ext cx="8569325" cy="359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20000"/>
              </a:spcBef>
              <a:buFont typeface="Wingdings" pitchFamily="2" charset="2"/>
              <a:buNone/>
            </a:pPr>
            <a:endParaRPr lang="cs-CZ" altLang="cs-CZ" sz="3600" dirty="0"/>
          </a:p>
          <a:p>
            <a:pPr eaLnBrk="1" hangingPunct="1">
              <a:lnSpc>
                <a:spcPct val="11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cs-CZ" altLang="cs-CZ" sz="4800" b="1" dirty="0">
                <a:solidFill>
                  <a:srgbClr val="FEF0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 čemu </a:t>
            </a:r>
            <a:r>
              <a:rPr lang="en-US" altLang="cs-CZ" sz="4800" b="1" dirty="0">
                <a:solidFill>
                  <a:srgbClr val="FEF0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se n</a:t>
            </a:r>
            <a:r>
              <a:rPr lang="cs-CZ" altLang="cs-CZ" sz="4800" b="1" dirty="0" err="1">
                <a:solidFill>
                  <a:srgbClr val="FEF0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ám</a:t>
            </a:r>
            <a:r>
              <a:rPr lang="cs-CZ" altLang="cs-CZ" sz="4800" b="1" dirty="0">
                <a:solidFill>
                  <a:srgbClr val="FEF0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hodil        hnědý trpaslík?</a:t>
            </a:r>
          </a:p>
          <a:p>
            <a:pPr eaLnBrk="1" hangingPunct="1">
              <a:lnSpc>
                <a:spcPct val="110000"/>
              </a:lnSpc>
              <a:spcBef>
                <a:spcPct val="20000"/>
              </a:spcBef>
              <a:buFont typeface="Wingdings" pitchFamily="2" charset="2"/>
              <a:buNone/>
            </a:pPr>
            <a:endParaRPr lang="cs-CZ" altLang="cs-CZ" sz="800" b="1" dirty="0">
              <a:solidFill>
                <a:srgbClr val="FEF0F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11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cs-CZ" altLang="cs-CZ" sz="4800" b="1" dirty="0">
                <a:solidFill>
                  <a:srgbClr val="FEF0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Třeba aby se hodil do…</a:t>
            </a:r>
            <a:endParaRPr lang="cs-CZ" altLang="cs-CZ" sz="4800" dirty="0">
              <a:solidFill>
                <a:srgbClr val="FEF0F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12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07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07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07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íť">
  <a:themeElements>
    <a:clrScheme name="Síť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Síť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íť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íť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íť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íť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íť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íť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íť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íť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íť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íť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íť 9">
    <a:dk1>
      <a:srgbClr val="000000"/>
    </a:dk1>
    <a:lt1>
      <a:srgbClr val="FFFFFF"/>
    </a:lt1>
    <a:dk2>
      <a:srgbClr val="7C1302"/>
    </a:dk2>
    <a:lt2>
      <a:srgbClr val="CC9900"/>
    </a:lt2>
    <a:accent1>
      <a:srgbClr val="CC9900"/>
    </a:accent1>
    <a:accent2>
      <a:srgbClr val="CC3300"/>
    </a:accent2>
    <a:accent3>
      <a:srgbClr val="FFFFFF"/>
    </a:accent3>
    <a:accent4>
      <a:srgbClr val="000000"/>
    </a:accent4>
    <a:accent5>
      <a:srgbClr val="E2CAAA"/>
    </a:accent5>
    <a:accent6>
      <a:srgbClr val="B92D00"/>
    </a:accent6>
    <a:hlink>
      <a:srgbClr val="808080"/>
    </a:hlink>
    <a:folHlink>
      <a:srgbClr val="CCCC66"/>
    </a:folHlink>
  </a:clrScheme>
</a:themeOverride>
</file>

<file path=ppt/theme/themeOverride2.xml><?xml version="1.0" encoding="utf-8"?>
<a:themeOverride xmlns:a="http://schemas.openxmlformats.org/drawingml/2006/main">
  <a:clrScheme name="Síť 9">
    <a:dk1>
      <a:srgbClr val="000000"/>
    </a:dk1>
    <a:lt1>
      <a:srgbClr val="FFFFFF"/>
    </a:lt1>
    <a:dk2>
      <a:srgbClr val="7C1302"/>
    </a:dk2>
    <a:lt2>
      <a:srgbClr val="CC9900"/>
    </a:lt2>
    <a:accent1>
      <a:srgbClr val="CC9900"/>
    </a:accent1>
    <a:accent2>
      <a:srgbClr val="CC3300"/>
    </a:accent2>
    <a:accent3>
      <a:srgbClr val="FFFFFF"/>
    </a:accent3>
    <a:accent4>
      <a:srgbClr val="000000"/>
    </a:accent4>
    <a:accent5>
      <a:srgbClr val="E2CAAA"/>
    </a:accent5>
    <a:accent6>
      <a:srgbClr val="B92D00"/>
    </a:accent6>
    <a:hlink>
      <a:srgbClr val="808080"/>
    </a:hlink>
    <a:folHlink>
      <a:srgbClr val="CCCC66"/>
    </a:folHlink>
  </a:clrScheme>
</a:themeOverride>
</file>

<file path=ppt/theme/themeOverride3.xml><?xml version="1.0" encoding="utf-8"?>
<a:themeOverride xmlns:a="http://schemas.openxmlformats.org/drawingml/2006/main">
  <a:clrScheme name="Bohatý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4.xml><?xml version="1.0" encoding="utf-8"?>
<a:themeOverride xmlns:a="http://schemas.openxmlformats.org/drawingml/2006/main">
  <a:clrScheme name="Bohatý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30781</TotalTime>
  <Words>1314</Words>
  <Application>Microsoft Office PowerPoint</Application>
  <PresentationFormat>Předvádění na obrazovce (4:3)</PresentationFormat>
  <Paragraphs>95</Paragraphs>
  <Slides>16</Slides>
  <Notes>2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Wingdings</vt:lpstr>
      <vt:lpstr>Síť</vt:lpstr>
      <vt:lpstr>Rastrový obrázek</vt:lpstr>
      <vt:lpstr>Další astronomické záludnosti</vt:lpstr>
      <vt:lpstr>Záludné otázky z astronomie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Hnědí trpaslíci</vt:lpstr>
      <vt:lpstr>Tou lžičkou by mohl být hnědý trpaslík!</vt:lpstr>
      <vt:lpstr>Prezentace aplikace PowerPoint</vt:lpstr>
      <vt:lpstr>Prezentace aplikace PowerPoint</vt:lpstr>
      <vt:lpstr>Astronom jako hvězdný ponocný</vt:lpstr>
      <vt:lpstr>Prezentace aplikace PowerPoint</vt:lpstr>
      <vt:lpstr>Jaká je role dnešního astronoma?</vt:lpstr>
    </vt:vector>
  </TitlesOfParts>
  <Company>ÚTFA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Zdeněk</dc:creator>
  <cp:lastModifiedBy>Zdeněk Mikulášek</cp:lastModifiedBy>
  <cp:revision>121</cp:revision>
  <dcterms:created xsi:type="dcterms:W3CDTF">2004-10-23T18:10:42Z</dcterms:created>
  <dcterms:modified xsi:type="dcterms:W3CDTF">2022-04-26T10:54:51Z</dcterms:modified>
</cp:coreProperties>
</file>